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14" r:id="rId4"/>
    <p:sldMasterId id="214748371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9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12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16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23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1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gif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3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讀經">
  <p:cSld name="讀經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arrison &amp; Mina\Desktop\Untitled.jp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只有標題">
  <p:cSld name="4_只有標題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/>
        </p:nvSpPr>
        <p:spPr>
          <a:xfrm>
            <a:off x="0" y="-33220"/>
            <a:ext cx="9234410" cy="68912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只有標題">
  <p:cSld name="7_只有標題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只有標題">
  <p:cSld name="5_只有標題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397" y="4022449"/>
            <a:ext cx="3456384" cy="273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只有標題">
  <p:cSld name="1_只有標題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9378" y="3960441"/>
            <a:ext cx="4615150" cy="306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只有標題">
  <p:cSld name="3_只有標題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7192"/>
            <a:ext cx="9144000" cy="172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只有標題">
  <p:cSld name="2_只有標題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93" name="Google Shape;9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328" y="4722256"/>
            <a:ext cx="1440160" cy="179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ble Verse">
  <p:cSld name="1_Bible Vers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plus_music_watermelody02_f"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1"/>
            <a:ext cx="8229600" cy="62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79512" y="764704"/>
            <a:ext cx="4392488" cy="536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572000" y="764704"/>
            <a:ext cx="4572000" cy="536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詩歌">
  <p:cSld name="2_詩歌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19018" y="836712"/>
            <a:ext cx="9144000" cy="509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32048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30156" y="5238750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詩歌">
  <p:cSld name="9_詩歌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19018" y="836712"/>
            <a:ext cx="9144000" cy="504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type="title"/>
          </p:nvPr>
        </p:nvSpPr>
        <p:spPr>
          <a:xfrm>
            <a:off x="32048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奉獻.jpg"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love">
  <p:cSld name="9_lov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9018" y="836712"/>
            <a:ext cx="9144000" cy="509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32048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520" y="5877272"/>
            <a:ext cx="9361040" cy="9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詩歌">
  <p:cSld name="8_詩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0" y="714375"/>
            <a:ext cx="9144000" cy="5090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8638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09892" y="3719416"/>
            <a:ext cx="2334108" cy="311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詩歌">
  <p:cSld name="3_詩歌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25" name="Google Shape;12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3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23"/>
          <p:cNvCxnSpPr/>
          <p:nvPr/>
        </p:nvCxnSpPr>
        <p:spPr>
          <a:xfrm flipH="1" rot="10800000">
            <a:off x="0" y="597718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0" y="714375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6059" t="0"/>
          <a:stretch/>
        </p:blipFill>
        <p:spPr>
          <a:xfrm>
            <a:off x="6444209" y="4653136"/>
            <a:ext cx="2699792" cy="206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詩歌">
  <p:cSld name="4_詩歌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34" name="Google Shape;1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4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4"/>
          <p:cNvCxnSpPr/>
          <p:nvPr/>
        </p:nvCxnSpPr>
        <p:spPr>
          <a:xfrm flipH="1" rot="10800000">
            <a:off x="0" y="601394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0" y="714375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428" y="4498502"/>
            <a:ext cx="1692251" cy="23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詩歌">
  <p:cSld name="5_詩歌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43" name="Google Shape;14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5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5"/>
          <p:cNvCxnSpPr/>
          <p:nvPr/>
        </p:nvCxnSpPr>
        <p:spPr>
          <a:xfrm flipH="1" rot="10800000">
            <a:off x="0" y="601394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0" y="688248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8413" t="0"/>
          <a:stretch/>
        </p:blipFill>
        <p:spPr>
          <a:xfrm>
            <a:off x="6300192" y="4732406"/>
            <a:ext cx="2880320" cy="209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詩歌">
  <p:cSld name="6_詩歌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52" name="Google Shape;15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6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6"/>
          <p:cNvCxnSpPr/>
          <p:nvPr/>
        </p:nvCxnSpPr>
        <p:spPr>
          <a:xfrm flipH="1" rot="10800000">
            <a:off x="0" y="601394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0" y="688248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4452130"/>
            <a:ext cx="6768752" cy="240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詩歌">
  <p:cSld name="7_詩歌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61" name="Google Shape;16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0" y="882613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-20379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79" y="976072"/>
            <a:ext cx="9144000" cy="588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讀經">
  <p:cSld name="1_讀經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">
  <p:cSld name="自訂版面配置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arrison &amp; Mina\Desktop\Untitled.jpg"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185" name="Google Shape;18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只有標題_Midium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195" name="Google Shape;19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4400" y="5445224"/>
            <a:ext cx="1719600" cy="141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奉獻.jpg" id="199" name="Google Shape;1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arrison &amp; Mina\Desktop\Untitled.jpg" id="205" name="Google Shape;20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37"/>
          <p:cNvCxnSpPr/>
          <p:nvPr/>
        </p:nvCxnSpPr>
        <p:spPr>
          <a:xfrm>
            <a:off x="0" y="5929313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4F6128">
                <a:alpha val="4392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2" name="Google Shape;212;p37"/>
          <p:cNvGrpSpPr/>
          <p:nvPr/>
        </p:nvGrpSpPr>
        <p:grpSpPr>
          <a:xfrm>
            <a:off x="0" y="836613"/>
            <a:ext cx="9145588" cy="6021387"/>
            <a:chOff x="577" y="555"/>
            <a:chExt cx="5761" cy="3793"/>
          </a:xfrm>
        </p:grpSpPr>
        <p:pic>
          <p:nvPicPr>
            <p:cNvPr descr="artplus_plant_butterfly03_d" id="213" name="Google Shape;213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76" y="3366"/>
              <a:ext cx="766" cy="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music_watermelody02_d" id="214" name="Google Shape;21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" y="734"/>
              <a:ext cx="2095" cy="3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k" id="215" name="Google Shape;21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1" y="555"/>
              <a:ext cx="4887" cy="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e" id="216" name="Google Shape;21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9" y="2494"/>
              <a:ext cx="1502" cy="1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37"/>
          <p:cNvSpPr txBox="1"/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0" y="785795"/>
            <a:ext cx="9144000" cy="47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及物件">
  <p:cSld name="2_標題及物件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8"/>
          <p:cNvGrpSpPr/>
          <p:nvPr/>
        </p:nvGrpSpPr>
        <p:grpSpPr>
          <a:xfrm>
            <a:off x="0" y="836613"/>
            <a:ext cx="9145588" cy="6021387"/>
            <a:chOff x="577" y="555"/>
            <a:chExt cx="5761" cy="3793"/>
          </a:xfrm>
        </p:grpSpPr>
        <p:pic>
          <p:nvPicPr>
            <p:cNvPr descr="artplus_plant_butterfly03_d" id="224" name="Google Shape;224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76" y="3366"/>
              <a:ext cx="766" cy="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music_watermelody02_d" id="225" name="Google Shape;225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" y="734"/>
              <a:ext cx="2095" cy="3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k"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1" y="555"/>
              <a:ext cx="4887" cy="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e" id="227" name="Google Shape;227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9" y="2494"/>
              <a:ext cx="1502" cy="1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38"/>
          <p:cNvSpPr txBox="1"/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0" y="785795"/>
            <a:ext cx="9144000" cy="47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物件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2571736" y="1785926"/>
            <a:ext cx="6143668" cy="4143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9"/>
          <p:cNvSpPr txBox="1"/>
          <p:nvPr>
            <p:ph type="title"/>
          </p:nvPr>
        </p:nvSpPr>
        <p:spPr>
          <a:xfrm>
            <a:off x="2571736" y="642918"/>
            <a:ext cx="6115064" cy="1000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FC7876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聖餐">
  <p:cSld name="聖餐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40"/>
          <p:cNvCxnSpPr/>
          <p:nvPr/>
        </p:nvCxnSpPr>
        <p:spPr>
          <a:xfrm>
            <a:off x="0" y="785813"/>
            <a:ext cx="9144000" cy="0"/>
          </a:xfrm>
          <a:prstGeom prst="straightConnector1">
            <a:avLst/>
          </a:prstGeom>
          <a:noFill/>
          <a:ln cap="flat" cmpd="sng" w="25400">
            <a:solidFill>
              <a:schemeClr val="lt1">
                <a:alpha val="4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428596" y="785794"/>
            <a:ext cx="8286808" cy="5340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>
  <p:cSld name="只有標題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41"/>
          <p:cNvGrpSpPr/>
          <p:nvPr/>
        </p:nvGrpSpPr>
        <p:grpSpPr>
          <a:xfrm>
            <a:off x="-39688" y="161925"/>
            <a:ext cx="9183688" cy="6696075"/>
            <a:chOff x="-25" y="102"/>
            <a:chExt cx="5785" cy="4218"/>
          </a:xfrm>
        </p:grpSpPr>
        <p:pic>
          <p:nvPicPr>
            <p:cNvPr descr="artplus_music_watermelody02_f" id="248" name="Google Shape;24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02"/>
              <a:ext cx="5760" cy="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d" id="249" name="Google Shape;24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5" y="3400"/>
              <a:ext cx="718" cy="9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5"/>
          <p:cNvCxnSpPr/>
          <p:nvPr/>
        </p:nvCxnSpPr>
        <p:spPr>
          <a:xfrm>
            <a:off x="0" y="5929313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4F6128">
                <a:alpha val="4392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" name="Google Shape;35;p5"/>
          <p:cNvGrpSpPr/>
          <p:nvPr/>
        </p:nvGrpSpPr>
        <p:grpSpPr>
          <a:xfrm>
            <a:off x="0" y="836613"/>
            <a:ext cx="9145588" cy="6021387"/>
            <a:chOff x="577" y="555"/>
            <a:chExt cx="5761" cy="3793"/>
          </a:xfrm>
        </p:grpSpPr>
        <p:pic>
          <p:nvPicPr>
            <p:cNvPr descr="artplus_plant_butterfly03_d" id="36" name="Google Shape;36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76" y="3366"/>
              <a:ext cx="766" cy="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music_watermelody02_d" id="37" name="Google Shape;3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" y="734"/>
              <a:ext cx="2095" cy="3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k" id="38" name="Google Shape;3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1" y="555"/>
              <a:ext cx="4887" cy="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e" id="39" name="Google Shape;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9" y="2494"/>
              <a:ext cx="1502" cy="1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0" y="785795"/>
            <a:ext cx="9144000" cy="47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只有標題_Midium">
  <p:cSld name="2_只有標題_Midium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51" name="Google Shape;25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184" y="4462446"/>
            <a:ext cx="2915816" cy="23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只有標題_Midium">
  <p:cSld name="5_只有標題_Midium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55" name="Google Shape;2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3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7" name="Google Shape;25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7934" y="4725144"/>
            <a:ext cx="2596066" cy="213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只有標題_Midium">
  <p:cSld name="3_只有標題_Midium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59" name="Google Shape;2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2446"/>
            <a:ext cx="2915816" cy="23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只有標題_Midium">
  <p:cSld name="6_只有標題_Midium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63" name="Google Shape;26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5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5" name="Google Shape;26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35724"/>
            <a:ext cx="2339752" cy="19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只有標題_Midium">
  <p:cSld name="4_只有標題_Midium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67" name="Google Shape;26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4462446"/>
            <a:ext cx="2915816" cy="23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只有標題">
  <p:cSld name="3_只有標題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71" name="Google Shape;27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7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3" name="Google Shape;27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7192"/>
            <a:ext cx="9144000" cy="172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只有標題">
  <p:cSld name="2_只有標題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75" name="Google Shape;27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8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7" name="Google Shape;27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9556" y="5661248"/>
            <a:ext cx="823820" cy="1027207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ble Verse">
  <p:cSld name="1_Bible Vers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plus_music_watermelody02_f" id="280" name="Google Shape;28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925"/>
            <a:ext cx="91440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457200" y="1"/>
            <a:ext cx="8229600" cy="62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179512" y="764704"/>
            <a:ext cx="4392488" cy="536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4" name="Google Shape;284;p50"/>
          <p:cNvSpPr txBox="1"/>
          <p:nvPr>
            <p:ph idx="2" type="body"/>
          </p:nvPr>
        </p:nvSpPr>
        <p:spPr>
          <a:xfrm>
            <a:off x="4572000" y="764704"/>
            <a:ext cx="4572000" cy="536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5" name="Google Shape;285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288" name="Google Shape;288;p50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詩歌">
  <p:cSld name="2_詩歌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90" name="Google Shape;29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5676456"/>
            <a:ext cx="2057276" cy="118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及物件">
  <p:cSld name="2_標題及物件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0" y="836613"/>
            <a:ext cx="9145588" cy="6021387"/>
            <a:chOff x="577" y="555"/>
            <a:chExt cx="5761" cy="3793"/>
          </a:xfrm>
        </p:grpSpPr>
        <p:pic>
          <p:nvPicPr>
            <p:cNvPr descr="artplus_plant_butterfly03_d" id="47" name="Google Shape;47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76" y="3366"/>
              <a:ext cx="766" cy="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music_watermelody02_d" id="48" name="Google Shape;4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" y="734"/>
              <a:ext cx="2095" cy="3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k" id="49" name="Google Shape;4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1" y="555"/>
              <a:ext cx="4887" cy="3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rtplus_plant_butterfly03_e" id="50" name="Google Shape;5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39" y="2494"/>
              <a:ext cx="1502" cy="1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6"/>
          <p:cNvSpPr txBox="1"/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0" y="785795"/>
            <a:ext cx="9144000" cy="473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詩歌">
  <p:cSld name="3_詩歌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294" name="Google Shape;294;p52"/>
          <p:cNvSpPr txBox="1"/>
          <p:nvPr>
            <p:ph idx="1" type="body"/>
          </p:nvPr>
        </p:nvSpPr>
        <p:spPr>
          <a:xfrm>
            <a:off x="0" y="764704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52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6" name="Google Shape;29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4209" y="4653136"/>
            <a:ext cx="2699792" cy="206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詩歌">
  <p:cSld name="4_詩歌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298" name="Google Shape;29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53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53"/>
          <p:cNvCxnSpPr/>
          <p:nvPr/>
        </p:nvCxnSpPr>
        <p:spPr>
          <a:xfrm flipH="1" rot="10800000">
            <a:off x="0" y="601394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0" y="714375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5" name="Google Shape;30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428" y="4498502"/>
            <a:ext cx="1692251" cy="23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詩歌">
  <p:cSld name="5_詩歌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307" name="Google Shape;30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54"/>
          <p:cNvCxnSpPr/>
          <p:nvPr/>
        </p:nvCxnSpPr>
        <p:spPr>
          <a:xfrm>
            <a:off x="0" y="692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54"/>
          <p:cNvCxnSpPr/>
          <p:nvPr/>
        </p:nvCxnSpPr>
        <p:spPr>
          <a:xfrm flipH="1" rot="10800000">
            <a:off x="0" y="6013945"/>
            <a:ext cx="8027987" cy="15875"/>
          </a:xfrm>
          <a:prstGeom prst="straightConnector1">
            <a:avLst/>
          </a:prstGeom>
          <a:noFill/>
          <a:ln cap="flat" cmpd="sng" w="19050">
            <a:solidFill>
              <a:srgbClr val="632423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  <p:sp>
        <p:nvSpPr>
          <p:cNvPr id="312" name="Google Shape;312;p54"/>
          <p:cNvSpPr txBox="1"/>
          <p:nvPr>
            <p:ph idx="1" type="body"/>
          </p:nvPr>
        </p:nvSpPr>
        <p:spPr>
          <a:xfrm>
            <a:off x="0" y="688248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54"/>
          <p:cNvSpPr txBox="1"/>
          <p:nvPr>
            <p:ph type="title"/>
          </p:nvPr>
        </p:nvSpPr>
        <p:spPr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4" name="Google Shape;31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4732406"/>
            <a:ext cx="2880320" cy="209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詩歌">
  <p:cSld name="6_詩歌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316" name="Google Shape;31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068960"/>
            <a:ext cx="6768752" cy="240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詩歌">
  <p:cSld name="7_詩歌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319" name="Google Shape;31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6"/>
          <p:cNvSpPr txBox="1"/>
          <p:nvPr>
            <p:ph idx="1" type="body"/>
          </p:nvPr>
        </p:nvSpPr>
        <p:spPr>
          <a:xfrm>
            <a:off x="0" y="882613"/>
            <a:ext cx="9144000" cy="480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56"/>
          <p:cNvSpPr txBox="1"/>
          <p:nvPr>
            <p:ph type="title"/>
          </p:nvPr>
        </p:nvSpPr>
        <p:spPr>
          <a:xfrm>
            <a:off x="-20379" y="0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2" name="Google Shape;3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79" y="976072"/>
            <a:ext cx="9144000" cy="588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詩歌">
  <p:cSld name="8_詩歌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Natural-Flower.gif" id="328" name="Google Shape;32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2360" y="5105805"/>
            <a:ext cx="1872208" cy="1248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-Flower.gif" id="329" name="Google Shape;32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264" y="5609861"/>
            <a:ext cx="1872208" cy="124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詩歌">
  <p:cSld name="9_詩歌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Hand-drawn-flower-pink-psd-graphic.png" id="335" name="Google Shape;33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1348" y="4437112"/>
            <a:ext cx="1952651" cy="242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lower">
  <p:cSld name="2_Flow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descr="hGQLynR.jpg" id="341" name="Google Shape;34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5768" y="4876674"/>
            <a:ext cx="2088232" cy="198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6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讀經">
  <p:cSld name="1_讀經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54" name="Google Shape;35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物件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idx="1" type="body"/>
          </p:nvPr>
        </p:nvSpPr>
        <p:spPr>
          <a:xfrm>
            <a:off x="2571736" y="1785926"/>
            <a:ext cx="6143668" cy="4143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2571736" y="642918"/>
            <a:ext cx="6115064" cy="1000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>
                <a:solidFill>
                  <a:srgbClr val="FC7876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標題及物件">
  <p:cSld name="3_標題及物件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d" id="356" name="Google Shape;35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013645"/>
            <a:ext cx="2699792" cy="3883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plus_plant_butterfly03_e" id="357" name="Google Shape;3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217" y="4868977"/>
            <a:ext cx="1970655" cy="202851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2"/>
          <p:cNvSpPr txBox="1"/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5DFE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E5DFE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詩歌">
  <p:cSld name="23_詩歌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3" name="Google Shape;36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4288" y="4941168"/>
            <a:ext cx="1780617" cy="206084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lt1"/>
            </a:outerShdw>
          </a:effec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詩歌">
  <p:cSld name="10_詩歌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plus_music_watermelody02_f" id="365" name="Google Shape;36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91" y="161925"/>
            <a:ext cx="8925872" cy="156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5116393"/>
            <a:ext cx="3059832" cy="192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9pPr>
          </a:lstStyle>
          <a:p/>
        </p:txBody>
      </p:sp>
      <p:sp>
        <p:nvSpPr>
          <p:cNvPr id="370" name="Google Shape;370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r>
              <a:rPr lang="zh-CN"/>
              <a:t>Menu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詩歌">
  <p:cSld name="18_詩歌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6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4" name="Google Shape;37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0233" y="4581128"/>
            <a:ext cx="3443768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詩歌">
  <p:cSld name="19_詩歌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7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7" name="Google Shape;37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576" y="4754623"/>
            <a:ext cx="7495961" cy="223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詩歌">
  <p:cSld name="20_詩歌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0" name="Google Shape;38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9750"/>
            <a:ext cx="2987824" cy="2984233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聖餐">
  <p:cSld name="聖餐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8"/>
          <p:cNvCxnSpPr/>
          <p:nvPr/>
        </p:nvCxnSpPr>
        <p:spPr>
          <a:xfrm>
            <a:off x="0" y="785813"/>
            <a:ext cx="9144000" cy="0"/>
          </a:xfrm>
          <a:prstGeom prst="straightConnector1">
            <a:avLst/>
          </a:prstGeom>
          <a:noFill/>
          <a:ln cap="flat" cmpd="sng" w="25400">
            <a:solidFill>
              <a:schemeClr val="lt1">
                <a:alpha val="49803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28596" y="785794"/>
            <a:ext cx="8286808" cy="5340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DFKai-SB"/>
                <a:ea typeface="DFKai-SB"/>
                <a:cs typeface="DFKai-SB"/>
                <a:sym typeface="DFKai-SB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只有標題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9966" r="0" t="-10848"/>
          <a:stretch/>
        </p:blipFill>
        <p:spPr>
          <a:xfrm>
            <a:off x="6752444" y="4653136"/>
            <a:ext cx="2384279" cy="2204864"/>
          </a:xfrm>
          <a:prstGeom prst="pentagon">
            <a:avLst>
              <a:gd fmla="val 105146" name="hf"/>
              <a:gd fmla="val 110557" name="vf"/>
            </a:avLst>
          </a:prstGeom>
          <a:noFill/>
          <a:ln>
            <a:noFill/>
          </a:ln>
        </p:spPr>
      </p:pic>
      <p:sp>
        <p:nvSpPr>
          <p:cNvPr id="71" name="Google Shape;71;p9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只有標題">
  <p:cSld name="8_只有標題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b="0" l="-364" r="-364" t="0"/>
          <a:stretch/>
        </p:blipFill>
        <p:spPr>
          <a:xfrm>
            <a:off x="5334000" y="116632"/>
            <a:ext cx="3810000" cy="342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36" Type="http://schemas.openxmlformats.org/officeDocument/2006/relationships/theme" Target="../theme/theme3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1470">
              <a:srgbClr val="EBF1F8"/>
            </a:gs>
            <a:gs pos="25664">
              <a:srgbClr val="DEE7F3"/>
            </a:gs>
            <a:gs pos="35380">
              <a:srgbClr val="D5E0EF"/>
            </a:gs>
            <a:gs pos="42486">
              <a:srgbClr val="CEDBEC"/>
            </a:gs>
            <a:gs pos="56636">
              <a:srgbClr val="C1D2E7"/>
            </a:gs>
            <a:gs pos="63721">
              <a:srgbClr val="BACDE5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23528" y="714375"/>
            <a:ext cx="8496944" cy="541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4572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4572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4572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4572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1470">
              <a:srgbClr val="EBF1F8"/>
            </a:gs>
            <a:gs pos="25664">
              <a:srgbClr val="DEE7F3"/>
            </a:gs>
            <a:gs pos="35380">
              <a:srgbClr val="D5E0EF"/>
            </a:gs>
            <a:gs pos="42486">
              <a:srgbClr val="CEDBEC"/>
            </a:gs>
            <a:gs pos="56636">
              <a:srgbClr val="C1D2E7"/>
            </a:gs>
            <a:gs pos="63721">
              <a:srgbClr val="BACDE5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457200" y="0"/>
            <a:ext cx="82296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23528" y="714375"/>
            <a:ext cx="8496944" cy="541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indent="-457200" lvl="1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indent="-457200" lvl="2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indent="-457200" lvl="3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indent="-457200" lvl="4" marL="22860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2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9"/>
          <p:cNvSpPr txBox="1"/>
          <p:nvPr>
            <p:ph type="title"/>
          </p:nvPr>
        </p:nvSpPr>
        <p:spPr>
          <a:xfrm>
            <a:off x="251520" y="188640"/>
            <a:ext cx="8568952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 </a:t>
            </a:r>
            <a:r>
              <a:rPr lang="zh-CN" sz="4800">
                <a:solidFill>
                  <a:srgbClr val="FFC000"/>
                </a:solidFill>
              </a:rPr>
              <a:t>第一课 绪论</a:t>
            </a:r>
            <a:endParaRPr sz="48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7" name="Google Shape;387;p69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50" name="Google Shape;45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思考问题</a:t>
            </a:r>
            <a:endParaRPr/>
          </a:p>
        </p:txBody>
      </p:sp>
      <p:sp>
        <p:nvSpPr>
          <p:cNvPr id="452" name="Google Shape;452;p78"/>
          <p:cNvSpPr txBox="1"/>
          <p:nvPr/>
        </p:nvSpPr>
        <p:spPr>
          <a:xfrm>
            <a:off x="899592" y="763173"/>
            <a:ext cx="7632848" cy="5155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哥林多后书与哥林多前书的最大区别是什么？使徒保罗为何要写后书？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哥林多后书的核心教导是什么？对信徒最大的影响是什么？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使徒保罗为何使用大量的篇幅讲自己的生命见证，并得神特别启示的见证？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使徒保罗在林后13章警告信徒，对信徒的信仰有何意义？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9"/>
          <p:cNvSpPr txBox="1"/>
          <p:nvPr>
            <p:ph type="title"/>
          </p:nvPr>
        </p:nvSpPr>
        <p:spPr>
          <a:xfrm>
            <a:off x="611560" y="325224"/>
            <a:ext cx="7920880" cy="2815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第二课：患难安慰，靠神得胜倚靠圣灵（林后1章）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9" name="Google Shape;459;p79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64" name="Google Shape;46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《哥林多后书》第二课   内容概述</a:t>
            </a:r>
            <a:endParaRPr/>
          </a:p>
        </p:txBody>
      </p:sp>
      <p:sp>
        <p:nvSpPr>
          <p:cNvPr id="466" name="Google Shape;466;p80"/>
          <p:cNvSpPr txBox="1"/>
          <p:nvPr/>
        </p:nvSpPr>
        <p:spPr>
          <a:xfrm>
            <a:off x="899592" y="908720"/>
            <a:ext cx="7632848" cy="5186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问候哥林多教会的圣徒，颂赞慈悲的父神，因为神在一切患难中安慰、拯救，使他可以安慰遭受同样患难的人，并与信徒同得安慰。保罗见证在亚细亚遭遇苦难，面临死亡，但是靠神得拯救，与信徒一同谢恩。保罗重申自己的侍奉不是出于肉体的情欲，乃是出于圣灵，并且以神的恩赐宽容歌林多信徒，为要建立信徒的信心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71" name="Google Shape;47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《哥林多后书》第二课   内容大纲</a:t>
            </a:r>
            <a:endParaRPr/>
          </a:p>
        </p:txBody>
      </p:sp>
      <p:sp>
        <p:nvSpPr>
          <p:cNvPr id="473" name="Google Shape;473;p81"/>
          <p:cNvSpPr txBox="1"/>
          <p:nvPr/>
        </p:nvSpPr>
        <p:spPr>
          <a:xfrm>
            <a:off x="250675" y="749200"/>
            <a:ext cx="88932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神乃慈悲的父，使人胜过患难、得拯救、得安慰，并以安慰他人（林后1:1-7）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使徒虽遇大患难临近死亡，但靠神的拯救脱离，与信徒同证主恩（林后1:8-11）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使徒以良心见证自己诚实靠主，信徒中见证主恩，主内彼此称赞（林后1:12-14）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保罗有意探望信徒、带去益处，不是情欲的是而又非，乃靠圣灵（林后1:15-22）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保罗凭神见证自己的心，没去歌林多是为宽容，敦促凭信心站立（林后1:23-24）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78" name="Google Shape;47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《哥林多后书》第二课   思考问题</a:t>
            </a:r>
            <a:endParaRPr/>
          </a:p>
        </p:txBody>
      </p:sp>
      <p:sp>
        <p:nvSpPr>
          <p:cNvPr id="480" name="Google Shape;480;p82"/>
          <p:cNvSpPr txBox="1"/>
          <p:nvPr/>
        </p:nvSpPr>
        <p:spPr>
          <a:xfrm>
            <a:off x="268600" y="766725"/>
            <a:ext cx="88218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上帝既然是慈悲的父神，为何还要信徒经历各样的患难？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使徒保罗乃是为主作工，为何还会经历极大死亡的苦难？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使徒保罗夸自己的良心，意味着人可以凭自己的良心称义吗？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若有人是为了侍奉决定自己的去处，还有出于情欲的可能吗？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保罗没去哥林多是为了宽容，他有何权柄这样说？不宽容又如何？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85" name="Google Shape;48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《哥林多后书》第二课   本课总结</a:t>
            </a:r>
            <a:endParaRPr/>
          </a:p>
        </p:txBody>
      </p:sp>
      <p:sp>
        <p:nvSpPr>
          <p:cNvPr id="487" name="Google Shape;487;p83"/>
          <p:cNvSpPr txBox="1"/>
          <p:nvPr/>
        </p:nvSpPr>
        <p:spPr>
          <a:xfrm>
            <a:off x="467544" y="1037796"/>
            <a:ext cx="8208912" cy="4617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针对哥林多教会陷入肉体的情欲、世界的败坏的错误，透过自己的生命见证来诠释属灵的内涵，和福音的真道。信主的道路不是来自世人的欲望，而是在患难中经历神的大能和恩典，在苦难中经历神的拯救和安慰。使徒保罗见证自己的侍奉，不是凭着肉体的情欲，而是靠着圣灵的带领，带着神赋予的权柄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92" name="Google Shape;49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80193"/>
            <a:ext cx="9144000" cy="71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8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《哥林多后书》第二课   应用回响</a:t>
            </a:r>
            <a:endParaRPr/>
          </a:p>
        </p:txBody>
      </p:sp>
      <p:sp>
        <p:nvSpPr>
          <p:cNvPr id="494" name="Google Shape;494;p84"/>
          <p:cNvSpPr txBox="1"/>
          <p:nvPr/>
        </p:nvSpPr>
        <p:spPr>
          <a:xfrm>
            <a:off x="250675" y="961550"/>
            <a:ext cx="88932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真正信主的人必经历患难，真正信主的人必（ ）患难。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侍奉主的人必需尽心竭力，侍奉主的人必需全然（  ）。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真正信主的人有行为的见证，真正信主的人有（ ）的印证。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出于自己的难免落入情欲，出于（ ）的必定避免情欲。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属神的人的宽容是出于（ ），属神的人的责罚是出于（ ）。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5"/>
          <p:cNvSpPr txBox="1"/>
          <p:nvPr>
            <p:ph type="title"/>
          </p:nvPr>
        </p:nvSpPr>
        <p:spPr>
          <a:xfrm>
            <a:off x="683568" y="188640"/>
            <a:ext cx="7992888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第三课：忧愁疼爱，赦免守道得主荣光（林后2-3章）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1" name="Google Shape;501;p85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06" name="Google Shape;50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《哥林多后书》第三课   内容概述</a:t>
            </a:r>
            <a:endParaRPr/>
          </a:p>
        </p:txBody>
      </p:sp>
      <p:sp>
        <p:nvSpPr>
          <p:cNvPr id="508" name="Google Shape;508;p86"/>
          <p:cNvSpPr txBox="1"/>
          <p:nvPr/>
        </p:nvSpPr>
        <p:spPr>
          <a:xfrm>
            <a:off x="827584" y="889843"/>
            <a:ext cx="763284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定意再访哥林多教会，盼望大家没有忧愁，保罗写信责备所产生的忧愁是出于疼爱，对于受过责备的人要以坚定的爱赦免。保罗在各处都有基督馨香之气的见证，不是为利混乱神的道，而是用诚实、靠神讲道。有圣灵的印证，并显在有主形状的生命中。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13" name="Google Shape;51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《哥林多后书》第三课   内容大纲</a:t>
            </a:r>
            <a:endParaRPr/>
          </a:p>
        </p:txBody>
      </p:sp>
      <p:sp>
        <p:nvSpPr>
          <p:cNvPr id="515" name="Google Shape;515;p87"/>
          <p:cNvSpPr txBox="1"/>
          <p:nvPr/>
        </p:nvSpPr>
        <p:spPr>
          <a:xfrm>
            <a:off x="358125" y="768750"/>
            <a:ext cx="8534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使徒盼望大家没有忧愁、主里面快乐，先前痛苦的书信出于疼爱（林后2:1-4）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有错失的受了众人责罚后就该赦免、以免落沉沦，当以爱心挽回（林后2:5-11）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使徒常在基督夸胜，见证基督馨香之气；诚实靠神、凭基督讲道（林后2:12-17）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使徒的权柄不是出于自己，有信徒见证，是圣灵赋予的新约执事（林后3:1-6）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属灵职事称义的荣光超越旧约定罪的荣光，使信徒变成主的形状（林后3:7-18）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392" name="Google Shape;39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  课程目标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94" name="Google Shape;394;p70"/>
          <p:cNvSpPr txBox="1"/>
          <p:nvPr/>
        </p:nvSpPr>
        <p:spPr>
          <a:xfrm>
            <a:off x="467544" y="1313036"/>
            <a:ext cx="820891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了解哥林多后书在圣经中的地位和意义。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了解哥林多后书的主题，主线；重点。清楚圣徒生命改变的方向。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了解哥林多后书最重要的属灵教导，认识救恩的根本，和得救道路的持守。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课本： &lt;&lt;圣经&gt;&gt;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参考书：</a:t>
            </a:r>
            <a:r>
              <a:rPr b="1" i="0" lang="zh-C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zh-C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McArthur, John Piper, Matthew Henry</a:t>
            </a:r>
            <a:endParaRPr b="0" i="0" sz="2800" u="none" cap="none" strike="noStrike">
              <a:solidFill>
                <a:srgbClr val="5752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20" name="Google Shape;52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《哥林多后书》第三课   思考问题</a:t>
            </a:r>
            <a:endParaRPr/>
          </a:p>
        </p:txBody>
      </p:sp>
      <p:sp>
        <p:nvSpPr>
          <p:cNvPr id="522" name="Google Shape;522;p88"/>
          <p:cNvSpPr txBox="1"/>
          <p:nvPr/>
        </p:nvSpPr>
        <p:spPr>
          <a:xfrm>
            <a:off x="286500" y="523225"/>
            <a:ext cx="8857500" cy="60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如果信主叫人有平安喜乐，为何保罗自己忧愁？也叫信徒忧愁？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为何信徒犯罪受众人责罚太重会导致其沉沦，沉沦会导向什么结果？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人在神面前没有得救、而是灭亡，如何还会有基督馨香之气？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使徒保罗指出很多人为利混乱神的道，是否太过武断？何以分辨？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保罗确信神叫他承当新约的执事是凭着圣灵，何以为证据？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主的灵在哪里，那里就得以自由，如何看出信徒真正得到了自由？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27" name="Google Shape;52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《哥林多后书》第三课   本课总结</a:t>
            </a:r>
            <a:endParaRPr/>
          </a:p>
        </p:txBody>
      </p:sp>
      <p:sp>
        <p:nvSpPr>
          <p:cNvPr id="529" name="Google Shape;529;p89"/>
          <p:cNvSpPr txBox="1"/>
          <p:nvPr/>
        </p:nvSpPr>
        <p:spPr>
          <a:xfrm>
            <a:off x="755576" y="1196752"/>
            <a:ext cx="76328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体谅哥林多教会信徒被责备后的忧愁，强调是本着疼爱的心，并且要以爱心给受责备的信徒赦免。因为基督的馨香，即使对于灭亡的人也还是存在。保罗重申自己的教导不像很多人为利混乱真道，而是凭诚实、出于神、在基督里。因为自己承受新约的执事不是凭自己，乃是圣灵，并得以赐给永远的荣光，和有主形状的生命见证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34" name="Google Shape;5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9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《哥林多后书》第三课   应用回响</a:t>
            </a:r>
            <a:endParaRPr/>
          </a:p>
        </p:txBody>
      </p:sp>
      <p:sp>
        <p:nvSpPr>
          <p:cNvPr id="536" name="Google Shape;536;p90"/>
          <p:cNvSpPr txBox="1"/>
          <p:nvPr/>
        </p:nvSpPr>
        <p:spPr>
          <a:xfrm>
            <a:off x="304400" y="788825"/>
            <a:ext cx="88395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信徒的忧愁是因为（ ），信徒的喜乐是因为（ ）。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对待信徒的犯罪要（ ），对待犯罪的信徒要（ ）。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尝过基督馨香之气得救可喜，尝过基督馨香之气沉沦（ ）。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人一旦为利就会（ ）神的道，人只有诚实才会（ ）神的         道。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神差遣的仆人必有（ ）印证，差遣的仆人必有（ ）印证。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圣灵带给的自由是脱离（ ），圣灵带给的自由是顺从（ ）。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1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第四课：坚守真道，四面受敌不至丧胆（林后4章）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3" name="Google Shape;543;p91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48" name="Google Shape;54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9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《哥林多后书》第四课   内容概述</a:t>
            </a:r>
            <a:endParaRPr/>
          </a:p>
        </p:txBody>
      </p:sp>
      <p:sp>
        <p:nvSpPr>
          <p:cNvPr id="550" name="Google Shape;550;p92"/>
          <p:cNvSpPr txBox="1"/>
          <p:nvPr/>
        </p:nvSpPr>
        <p:spPr>
          <a:xfrm>
            <a:off x="971600" y="889843"/>
            <a:ext cx="684076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蒙怜悯领受传道的职分，就弃绝暗昧可耻之事，只表明真理，并在神面前荐与各人的良心。福音被蒙蔽是在灭亡的人身上，自己作神的仆人。有了这宝贝就守敌不被困住，遭逼迫不被丢弃，身上带着耶稣的死，却表明耶稣的生，有与主一同复活的信心。所以不丧胆，外体毁坏，内心更新，盼望极重无比永远的荣耀。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55" name="Google Shape;55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9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《哥林多后书》第四课   内容大纲</a:t>
            </a:r>
            <a:endParaRPr/>
          </a:p>
        </p:txBody>
      </p:sp>
      <p:sp>
        <p:nvSpPr>
          <p:cNvPr id="557" name="Google Shape;557;p93"/>
          <p:cNvSpPr txBox="1"/>
          <p:nvPr/>
        </p:nvSpPr>
        <p:spPr>
          <a:xfrm>
            <a:off x="251520" y="792292"/>
            <a:ext cx="878497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受职分而不丧胆，弃绝暗昧、不行诡诈、不谬讲真道，荐与良心（林后4:1-2）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福音若蒙蔽，乃是在灭亡身上；使徒不是传自己，乃是基督为主（林后4:3-6）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使徒的能力是出于神，受敌不被困，作难不失望，彰显耶稣的生（林后4:7-12）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使徒因信与耶稣，坚信与主一同复活，传道盼望多人能得此恩惠（林后4:13-15）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使徒不丧胆，外体毁坏、内心更新，轻看苦楚、盼望永远的荣耀（林后4:16-18）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62" name="Google Shape;56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9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《哥林多后书》第四课   思考问题</a:t>
            </a:r>
            <a:endParaRPr/>
          </a:p>
        </p:txBody>
      </p:sp>
      <p:sp>
        <p:nvSpPr>
          <p:cNvPr id="564" name="Google Shape;564;p94"/>
          <p:cNvSpPr txBox="1"/>
          <p:nvPr/>
        </p:nvSpPr>
        <p:spPr>
          <a:xfrm>
            <a:off x="250675" y="838350"/>
            <a:ext cx="87858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使徒传福音是弃绝暗昧、不行诡诈，有人传福音会行暗昧、诡诈吗？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使徒将自己荐与各人的良心，人可以用自己的良心分辨真伪吗？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听到福音而不能相信的人，是否因为神没赐给他得救的恩典？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使徒常被交于死地，神没赐地上更美好的生活、是否对传福音不利？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使徒经历极大的苦难为何还能不丧胆？这样的见证对信徒有何意义？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使徒顾念的是极重无比永远的荣耀，信徒如何可以有这样的盼望？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69" name="Google Shape;56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9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《哥林多后书》第四课   本课总结</a:t>
            </a:r>
            <a:endParaRPr/>
          </a:p>
        </p:txBody>
      </p:sp>
      <p:sp>
        <p:nvSpPr>
          <p:cNvPr id="571" name="Google Shape;571;p95"/>
          <p:cNvSpPr txBox="1"/>
          <p:nvPr/>
        </p:nvSpPr>
        <p:spPr>
          <a:xfrm>
            <a:off x="755576" y="1412776"/>
            <a:ext cx="763284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强调自己所受的职分，乃是要弃绝暗昧可耻的事来表明真理，并在神面前以良心见证。福音的蒙蔽只在灭亡的人身上，事被世界弄瞎了心眼。使徒得到福音的宝贝，就在各样患难中有盼望，有与基督一同复活的信心，并永远荣耀的盼望。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76" name="Google Shape;57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9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《哥林多后书》第四课   应用回响</a:t>
            </a:r>
            <a:endParaRPr/>
          </a:p>
        </p:txBody>
      </p:sp>
      <p:sp>
        <p:nvSpPr>
          <p:cNvPr id="578" name="Google Shape;578;p96"/>
          <p:cNvSpPr txBox="1"/>
          <p:nvPr/>
        </p:nvSpPr>
        <p:spPr>
          <a:xfrm>
            <a:off x="179512" y="759613"/>
            <a:ext cx="8784976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傳道的職分必需從（ ）領受，傳道的人必需得神的（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聖靈透過良心帶領信徒生命改變，聖靈透過良心賜給信徒（ ）能力。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順從天上的神、屬靈的眼會被開啓，順從世界的神、屬靈的眼會被（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專註地上生活（ ）信從福音，盼望天上生活（ ）信從福音。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經歷患難退後的人（ ）真信福音，經歷患難堅定的人（ ）真信福音。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今生的保守是信徒屬靈的鼓勵，（ ）的盼望是信徒屬靈的根基。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7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第五课：除旧盼新，为主而活得新生命（林后5章）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5" name="Google Shape;585;p97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399" name="Google Shape;39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7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《罗马书》第一课   课程大纲</a:t>
            </a:r>
            <a:endParaRPr/>
          </a:p>
        </p:txBody>
      </p:sp>
      <p:sp>
        <p:nvSpPr>
          <p:cNvPr id="401" name="Google Shape;401;p71"/>
          <p:cNvSpPr txBox="1"/>
          <p:nvPr/>
        </p:nvSpPr>
        <p:spPr>
          <a:xfrm>
            <a:off x="503548" y="980728"/>
            <a:ext cx="8136904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第一课：绪论－哥林多后书的主题，简介，课程大纲介绍。          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1, 使徒生命的见证              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第二课：患难安慰，靠神得胜倚靠圣灵（林后1章）              第三课：忧愁疼爱，赦免守道得主荣光（林后2-3章） 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2, 信徒生命的建立              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第四课：坚守真道，四面受敌不至丧胆（林后4章）              第五课：除旧盼新，为主而活得新生命（林后5章）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02" name="Google Shape;402;p71"/>
          <p:cNvSpPr txBox="1"/>
          <p:nvPr/>
        </p:nvSpPr>
        <p:spPr>
          <a:xfrm>
            <a:off x="0" y="-10244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  课程大纲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90" name="Google Shape;59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9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《哥林多后书》第五课   内容概述</a:t>
            </a:r>
            <a:endParaRPr/>
          </a:p>
        </p:txBody>
      </p:sp>
      <p:sp>
        <p:nvSpPr>
          <p:cNvPr id="592" name="Google Shape;592;p98"/>
          <p:cNvSpPr txBox="1"/>
          <p:nvPr/>
        </p:nvSpPr>
        <p:spPr>
          <a:xfrm>
            <a:off x="755576" y="1124744"/>
            <a:ext cx="763284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拆毁地上的帐篷，必得神所造天上的房屋，虽在地上帐篷里叹息劳苦，必被生命吞灭，因有圣灵的凭据。使徒坦然无惧，立志得主喜悦，可以面对基督审判台。信徒应当为主而活，在基督里被造就成新人，真正与神和好，生命活出神的义。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597" name="Google Shape;5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9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《哥林多后书》第五课   内容大纲</a:t>
            </a:r>
            <a:endParaRPr/>
          </a:p>
        </p:txBody>
      </p:sp>
      <p:sp>
        <p:nvSpPr>
          <p:cNvPr id="599" name="Google Shape;599;p99"/>
          <p:cNvSpPr txBox="1"/>
          <p:nvPr/>
        </p:nvSpPr>
        <p:spPr>
          <a:xfrm>
            <a:off x="251520" y="766732"/>
            <a:ext cx="878497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地上虽被拆毁、有叹息劳苦，必得天上永存，因神赐圣灵的凭据（林后5:1-5）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使徒坦然无惧，凭信心行事为人，立志专心讨主喜悦，主必报应（林后5:6-10）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主是可畏的，良心中要显明不再为自己活，而是为死而复活的主（林后5:11-15）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信主以后不再凭外貌认基督，要在基督成为新造的人，除旧更新（林后5:16-17）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一切出于神，使徒作使者，劝人与神和好，在基督里成为神的义（林后5:18-21）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04" name="Google Shape;60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0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《哥林多后书》第五课   思考问题</a:t>
            </a:r>
            <a:endParaRPr/>
          </a:p>
        </p:txBody>
      </p:sp>
      <p:sp>
        <p:nvSpPr>
          <p:cNvPr id="606" name="Google Shape;606;p100"/>
          <p:cNvSpPr txBox="1"/>
          <p:nvPr/>
        </p:nvSpPr>
        <p:spPr>
          <a:xfrm>
            <a:off x="250675" y="755850"/>
            <a:ext cx="8893200" cy="5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信主是得到神的全然保守，为何在地上仍然会叹息劳苦？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信徒必定要面对基督，按自己行为受审判，是否和因信称义矛盾？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使徒见证自己不再为自己活、乃为主活，信徒是否都要如此活？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在基督里成为新造的人，在社会中努力作好人，两者有何区别？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是否所有的信徒都可以成为新造的人？是否必须成为新造的人？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真正的信主是与神和好，如何看出信徒是真正与神和好了？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11" name="Google Shape;61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0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《哥林多后书》第五课   本课总结</a:t>
            </a:r>
            <a:endParaRPr/>
          </a:p>
        </p:txBody>
      </p:sp>
      <p:sp>
        <p:nvSpPr>
          <p:cNvPr id="613" name="Google Shape;613;p101"/>
          <p:cNvSpPr txBox="1"/>
          <p:nvPr/>
        </p:nvSpPr>
        <p:spPr>
          <a:xfrm>
            <a:off x="755576" y="908720"/>
            <a:ext cx="76328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透过个人的生命见证教导生命更新改变的真理，信徒有原来罪性生命的缠累，更有得到新生命的盼望。因着神所赐的圣灵凭据就坦然无惧，立志得主喜悦，预备将来的审判。不再为自己活，而是为主而活，在基督里一切更新，被造成一个新人。这样的人乃是与神真正和好，是神借着基督的赎罪，成就信徒的生命真正成为神的义。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18" name="Google Shape;6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0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《哥林多后书》第五课   应用回响</a:t>
            </a:r>
            <a:endParaRPr/>
          </a:p>
        </p:txBody>
      </p:sp>
      <p:sp>
        <p:nvSpPr>
          <p:cNvPr id="620" name="Google Shape;620;p102"/>
          <p:cNvSpPr txBox="1"/>
          <p:nvPr/>
        </p:nvSpPr>
        <p:spPr>
          <a:xfrm>
            <a:off x="286500" y="764700"/>
            <a:ext cx="88575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信徒因面对地上的（ ）叹息，信徒因盼望天上的（ ）得力。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信徒靠因信称义的信心得救，信徒靠因信称义的（ ）得救。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为主而活出于（ ）的心，为主而活出于（ ）的心。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表面追求好行为未必活出新造的人，内心追求（ ）必定活出新造的人。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蒙召的（ ）都成为新造的人，蒙召的（ ）要成为新造的人。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信耶稣的人能够与神和好，（ ）耶稣的人真正与神和好</a:t>
            </a: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3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第六课：回应恩典，为罪忧愁得以成圣（林后6-7章）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7" name="Google Shape;627;p103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32" name="Google Shape;63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0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《哥林多后书》第六课   内容概述</a:t>
            </a:r>
            <a:endParaRPr/>
          </a:p>
        </p:txBody>
      </p:sp>
      <p:sp>
        <p:nvSpPr>
          <p:cNvPr id="634" name="Google Shape;634;p104"/>
          <p:cNvSpPr txBox="1"/>
          <p:nvPr/>
        </p:nvSpPr>
        <p:spPr>
          <a:xfrm>
            <a:off x="755576" y="889843"/>
            <a:ext cx="763284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与神同工的使徒劝诫信徒，不可徒受神的恩典。自己凡事造就人，郑重自己的职分，在各样患难、诱惑、逼迫中见证自己的身份。信徒不可停留在不信的状态，要用生命的改变见证与世界分离，作神的儿女。要改变生命，追求得以成圣，不要落入世俗的忧愁以至于死，而要依着神的意思忧愁，以至于得救。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39" name="Google Shape;6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0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《哥林多后书》第六课   内容大纲</a:t>
            </a:r>
            <a:endParaRPr/>
          </a:p>
        </p:txBody>
      </p:sp>
      <p:sp>
        <p:nvSpPr>
          <p:cNvPr id="641" name="Google Shape;641;p105"/>
          <p:cNvSpPr txBox="1"/>
          <p:nvPr/>
        </p:nvSpPr>
        <p:spPr>
          <a:xfrm>
            <a:off x="107504" y="648694"/>
            <a:ext cx="8928992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使徒要不可徒受神的恩典，和经历患难、恩典印证是神使用的人（林后6:1-13）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信与不信的不相配，属神的必须从罪分别出来，作神圣洁的儿女（林后6:14-18）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信徒要因洁净身体和灵魂而成圣，使徒不是为定罪，乃是为安慰（林后7:1-7）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保罗不懊悔叫信徒忧愁，因神的意思忧愁是得救，世俗忧愁是死（林后7:8-12）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保罗因提多见证歌林多信徒的顺服，就夸奖他们，并且凡事放心（林后7:13-16）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46" name="Google Shape;64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《哥林多后书》第六课   思考问题</a:t>
            </a:r>
            <a:endParaRPr/>
          </a:p>
        </p:txBody>
      </p:sp>
      <p:sp>
        <p:nvSpPr>
          <p:cNvPr id="648" name="Google Shape;648;p106"/>
          <p:cNvSpPr txBox="1"/>
          <p:nvPr/>
        </p:nvSpPr>
        <p:spPr>
          <a:xfrm>
            <a:off x="323528" y="674094"/>
            <a:ext cx="8352928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使徒保罗在各样的事上表明自己是神的用人，是为了展示自己的高超吗？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信与不信的原不相配，是指婚姻方面，还是事工方面？教导的核心是什么？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信徒要追求得以成圣，如何可以真正成圣？成圣的生命特征是什么？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神的心意是赐给信徒平安，为何还要人忧愁？为何忧愁会产生洁净？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为何保罗夸奖歌林多信徒，是因为恐惧战惊地接待了提多吗？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53" name="Google Shape;65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0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《哥林多后书》第六课   本课总结</a:t>
            </a:r>
            <a:endParaRPr/>
          </a:p>
        </p:txBody>
      </p:sp>
      <p:sp>
        <p:nvSpPr>
          <p:cNvPr id="655" name="Google Shape;655;p107"/>
          <p:cNvSpPr txBox="1"/>
          <p:nvPr/>
        </p:nvSpPr>
        <p:spPr>
          <a:xfrm>
            <a:off x="755576" y="692696"/>
            <a:ext cx="76328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教导了基督里新造人的道理以后，再用生命的见证教导歌林多信徒，得到生命是表现在生活、侍奉所有的生命层面。表现在与世界截然相反的生命经历中，真正地从世界分离出来，印证自己是真正属神的儿女，见证神的应许。进而劝诫哥林多信徒要追求得以成圣，依着神的意思为自己的罪忧虑，并正确地回应神，表明真正被洁净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07" name="Google Shape;40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  课程大纲</a:t>
            </a:r>
            <a:endParaRPr/>
          </a:p>
        </p:txBody>
      </p:sp>
      <p:sp>
        <p:nvSpPr>
          <p:cNvPr id="409" name="Google Shape;409;p72"/>
          <p:cNvSpPr txBox="1"/>
          <p:nvPr/>
        </p:nvSpPr>
        <p:spPr>
          <a:xfrm>
            <a:off x="323528" y="692696"/>
            <a:ext cx="8731572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3, 信徒应有的回应          </a:t>
            </a:r>
            <a:b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第六课：回应恩典，为罪忧愁得以成圣（林后6-7章）                第七课：信心乐捐，爱心实在印证福音（林后8-9章）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4, 使徒话语的权柄              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第八课：谦卑勇敢，靠神争战攻破营垒（林后10章）              第九课：清心信主，真假使徒要看生命（林后11章）              第十课：天堂启示，使徒权柄教导信徒（林后12章）          5, 使徒最后的劝诫             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第十一课：靠神必胜，省察离恶作完全人（林后13章）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60" name="Google Shape;66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0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《哥林多后书》第六课   应用回响</a:t>
            </a:r>
            <a:endParaRPr/>
          </a:p>
        </p:txBody>
      </p:sp>
      <p:sp>
        <p:nvSpPr>
          <p:cNvPr id="662" name="Google Shape;662;p108"/>
          <p:cNvSpPr txBox="1"/>
          <p:nvPr/>
        </p:nvSpPr>
        <p:spPr>
          <a:xfrm>
            <a:off x="107504" y="768761"/>
            <a:ext cx="8856984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350" lvl="0" marL="190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真正得到恩典必需（ ）神的爱，真正得到恩典必需遵从神的（ ）。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信徒都是来自罪恶的世界，信徒都要（ ）罪恶的世界。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得以成圣是靠着神的应许，得以成圣是靠着神的（ ）。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圣徒不为世俗的事情忧虑，圣徒要为天路的（ ）忧虑。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90350" lvl="0" marL="190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有罪而不敬畏神没有盼望，有罪而敬畏神（ ）盼望。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9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第七课：信心乐捐，爱心真实印证福音（林后8-9章）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9" name="Google Shape;669;p109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74" name="Google Shape;674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《哥林多后书》第七课   内容概述</a:t>
            </a:r>
            <a:endParaRPr/>
          </a:p>
        </p:txBody>
      </p:sp>
      <p:sp>
        <p:nvSpPr>
          <p:cNvPr id="676" name="Google Shape;676;p110"/>
          <p:cNvSpPr txBox="1"/>
          <p:nvPr/>
        </p:nvSpPr>
        <p:spPr>
          <a:xfrm>
            <a:off x="755576" y="1046100"/>
            <a:ext cx="763284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马其顿众教会患难中的喜乐，贫穷中的乐捐，是属神信徒的生命见证。哥林多信徒要有相应的回应以验证爱心的实在，并回应其他教会的爱心。要把捐献交给有生命见证，并有众教会印证的信徒。哥林多应该效法马其顿信徒的侍奉，并以乐意的心奉献，这样的人方得神的喜悦，并经历神的祝福，凡事常常充足。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81" name="Google Shape;68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《哥林多后书》第七课   内容大纲</a:t>
            </a:r>
            <a:endParaRPr/>
          </a:p>
        </p:txBody>
      </p:sp>
      <p:sp>
        <p:nvSpPr>
          <p:cNvPr id="683" name="Google Shape;683;p111"/>
          <p:cNvSpPr txBox="1"/>
          <p:nvPr/>
        </p:nvSpPr>
        <p:spPr>
          <a:xfrm>
            <a:off x="359532" y="764704"/>
            <a:ext cx="842493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马其顿教会患难中有喜乐，极穷中有乐捐，信徒当有同样的见证（林后8:1-7）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马其顿信徒的见证作检验，当有愿作的心，神是照人所有的要求（林后8:8-15）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提多有美好的侍奉见证，并得众教会认可的信徒，可以托付捐资（林后8:16-24）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哥林多信徒有乐意供给圣徒的心，也当预备妥当，显出乐意的心（林后9:1-5）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神喜悦捐得乐意的人，得赐粮食，也得赐仁义的果子，共历主恩（林后9:6-15）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88" name="Google Shape;68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《哥林多后书》第七课   思考问题</a:t>
            </a:r>
            <a:endParaRPr/>
          </a:p>
        </p:txBody>
      </p:sp>
      <p:sp>
        <p:nvSpPr>
          <p:cNvPr id="690" name="Google Shape;690;p112"/>
          <p:cNvSpPr txBox="1"/>
          <p:nvPr/>
        </p:nvSpPr>
        <p:spPr>
          <a:xfrm>
            <a:off x="395536" y="782121"/>
            <a:ext cx="835292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为什么保罗称赞信徒患难中的喜乐、极穷中的乐捐，而非顺利和富足？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为何保罗用马其顿信徒的见证检验歌林多？信徒富足顺利是错误吗？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保罗委派提多、并众教会认可的信徒转送捐资，对教会有何意义？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保罗为何强调信徒的捐赠不要出于勉强，而是出于愿意？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捐得乐意的人蒙神悦纳，不乐意、不捐献的信徒，是否就心安理得？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695" name="Google Shape;695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1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《哥林多后书》第七课   本课总结</a:t>
            </a:r>
            <a:endParaRPr/>
          </a:p>
        </p:txBody>
      </p:sp>
      <p:sp>
        <p:nvSpPr>
          <p:cNvPr id="697" name="Google Shape;697;p113"/>
          <p:cNvSpPr txBox="1"/>
          <p:nvPr/>
        </p:nvSpPr>
        <p:spPr>
          <a:xfrm>
            <a:off x="755576" y="1292321"/>
            <a:ext cx="763284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以马其顿信徒的生命，特别是极穷中乐捐的见证教导歌林多信徒，真正属灵生命的成长不但表现在自己生命的改变上，也体现在对主内肢体的爱心，特别是捐献上。并且应该是内心乐意的捐献，而非勉强，这样乐捐的人必蒙神的悦纳，也蒙神的赐福，并且成为自己真正认识基督、顺从他福音，追求属灵生命的凭据。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02" name="Google Shape;70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1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《哥林多后书》第七课   应用回响</a:t>
            </a:r>
            <a:endParaRPr/>
          </a:p>
        </p:txBody>
      </p:sp>
      <p:sp>
        <p:nvSpPr>
          <p:cNvPr id="704" name="Google Shape;704;p114"/>
          <p:cNvSpPr txBox="1"/>
          <p:nvPr/>
        </p:nvSpPr>
        <p:spPr>
          <a:xfrm>
            <a:off x="395536" y="784150"/>
            <a:ext cx="8352928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患难中的喜乐是属（ ），贫穷中的乐捐是属（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信心的大小不影响教会生活，信心的大小会影响（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可信任的信徒有属灵领袖的认可，可信任的信徒有（ ）的认可。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勉强捐献的人（ ）认识神，乐意捐献的人（ ）认识神。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乐意捐献的人灵命（ ）长进，不愿捐献的人灵命（ ）长进。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5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第八课：谦卑勇敢，靠神争战攻破营垒（林后10章）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11" name="Google Shape;711;p115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16" name="Google Shape;71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1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《哥林多后书》第八课   内容概述</a:t>
            </a:r>
            <a:endParaRPr/>
          </a:p>
        </p:txBody>
      </p:sp>
      <p:sp>
        <p:nvSpPr>
          <p:cNvPr id="718" name="Google Shape;718;p116"/>
          <p:cNvSpPr txBox="1"/>
          <p:nvPr/>
        </p:nvSpPr>
        <p:spPr>
          <a:xfrm>
            <a:off x="827584" y="980728"/>
            <a:ext cx="763284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与哥林多信徒见面的时候谦卑，写信的时候勇敢，不是凭着血气争战，乃是靠神的能力攻破营垒，将人的心意夺回归给基督。并且给信徒顺服的机会，也要责罚一切不顺服的人。使徒有属基督的权柄，为的是造就信徒，自己也言行一致，并且按照神的旨意行事。为的是信徒信心增长，福音得以更加广传，得神的称许。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23" name="Google Shape;72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《哥林多后书》第八课   内容大纲</a:t>
            </a:r>
            <a:endParaRPr/>
          </a:p>
        </p:txBody>
      </p:sp>
      <p:sp>
        <p:nvSpPr>
          <p:cNvPr id="725" name="Google Shape;725;p117"/>
          <p:cNvSpPr txBox="1"/>
          <p:nvPr/>
        </p:nvSpPr>
        <p:spPr>
          <a:xfrm>
            <a:off x="539552" y="1052736"/>
            <a:ext cx="813690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保罗凭神的能力，攻破各样拦阻人认识神的事，将人的心意夺回（林后10:1-6）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使徒属于基督，有主所赐造就人的权柄，责备以外在轻看人的人（林后10:7-10）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使徒言行一致，不与人比较、也不自我比较，乃是照神给的传道（林后10:11-14）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使徒并非为夸口，乃是为福音的扩展，当指着主夸口，蒙主称许（林后10:15-18）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14" name="Google Shape;41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绪论</a:t>
            </a:r>
            <a:endParaRPr/>
          </a:p>
        </p:txBody>
      </p:sp>
      <p:sp>
        <p:nvSpPr>
          <p:cNvPr id="416" name="Google Shape;416;p73"/>
          <p:cNvSpPr txBox="1"/>
          <p:nvPr/>
        </p:nvSpPr>
        <p:spPr>
          <a:xfrm>
            <a:off x="755576" y="1196752"/>
            <a:ext cx="7632848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学习圣经的目的：提后3:14-17节。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学习圣经的方法：徒17:11节；林前14:29节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学习圣经的要诀：约一2:27节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30" name="Google Shape;73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1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《哥林多后书》第八课   思考问题</a:t>
            </a:r>
            <a:endParaRPr/>
          </a:p>
        </p:txBody>
      </p:sp>
      <p:sp>
        <p:nvSpPr>
          <p:cNvPr id="732" name="Google Shape;732;p118"/>
          <p:cNvSpPr txBox="1"/>
          <p:nvPr/>
        </p:nvSpPr>
        <p:spPr>
          <a:xfrm>
            <a:off x="125760" y="830656"/>
            <a:ext cx="889248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使徒保罗面对哥林多信徒有时谦卑、有时勇敢，是否性格不统一？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保罗要攻破各样的营垒、计谋、自高之事，这些事对福音有何影响？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保罗要等信徒顺服后，责罚不顺服的，如何责罚？是否没有爱心？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保罗强调自己的属灵权柄，是为了维护自己在教会界的地位吗？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使徒保罗渴望信徒信心的增长，是为了自己牧养更加容易吗？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37" name="Google Shape;73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11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《哥林多后书》第八课   本课总结</a:t>
            </a:r>
            <a:endParaRPr/>
          </a:p>
        </p:txBody>
      </p:sp>
      <p:sp>
        <p:nvSpPr>
          <p:cNvPr id="739" name="Google Shape;739;p119"/>
          <p:cNvSpPr txBox="1"/>
          <p:nvPr/>
        </p:nvSpPr>
        <p:spPr>
          <a:xfrm>
            <a:off x="1115616" y="920621"/>
            <a:ext cx="70567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回应有关他不够谦卑、太过严厉的指控，告诉信徒他的勇敢来自于神，为了攻破各样的营垒，将人真正领进基督里。针对有关权柄的挑战，重申自己来自基督的属灵权柄，是言行一致，为造就信徒的缘故。并且盼望哥林多教会信徒信心有增长，好叫福音借着他们更多地广传，不是为了人的称赞，而是为了得到主的称许。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44" name="Google Shape;744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2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《哥林多后书》第八课   应用回响</a:t>
            </a:r>
            <a:endParaRPr/>
          </a:p>
        </p:txBody>
      </p:sp>
      <p:sp>
        <p:nvSpPr>
          <p:cNvPr id="746" name="Google Shape;746;p120"/>
          <p:cNvSpPr txBox="1"/>
          <p:nvPr/>
        </p:nvSpPr>
        <p:spPr>
          <a:xfrm>
            <a:off x="215516" y="404664"/>
            <a:ext cx="8712968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神的仆人有来自基督的（ ），神的仆人有来自基督的（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传福音要靠神给的（ ），传福音要靠神给的（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神赐福受教的信徒，神（ ）不受教的信徒。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人的属灵权柄来自（ ），人的属灵权柄为了（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属灵的权柄可以（ ）信徒，属灵的权柄可以（ ）信徒。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（ ）的增长是福音的动力，（ ）的增长是福音的目的。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1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第九课：清心爱主，真假使徒要看生命（林后11章）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53" name="Google Shape;753;p121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58" name="Google Shape;75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2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《哥林多后书》第九课   内容概述</a:t>
            </a:r>
            <a:endParaRPr/>
          </a:p>
        </p:txBody>
      </p:sp>
      <p:sp>
        <p:nvSpPr>
          <p:cNvPr id="760" name="Google Shape;760;p122"/>
          <p:cNvSpPr txBox="1"/>
          <p:nvPr/>
        </p:nvSpPr>
        <p:spPr>
          <a:xfrm>
            <a:off x="971600" y="1046100"/>
            <a:ext cx="72008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保罗对信徒起神那样的愤恨，恐怕他们失去纯一的心，被撒旦欺骗。他白白传福音给他们，谨守自己，表达爱心，并一如既往。抵挡使徒的是假使徒，好像装作仁义的撒旦差役，保罗自己有基督仆人的见证，常为基督受苦、为教会挂心。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65" name="Google Shape;76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2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《哥林多后书》第九课   内容大纲</a:t>
            </a:r>
            <a:endParaRPr/>
          </a:p>
        </p:txBody>
      </p:sp>
      <p:sp>
        <p:nvSpPr>
          <p:cNvPr id="767" name="Google Shape;767;p123"/>
          <p:cNvSpPr txBox="1"/>
          <p:nvPr/>
        </p:nvSpPr>
        <p:spPr>
          <a:xfrm>
            <a:off x="827584" y="770441"/>
            <a:ext cx="763284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保罗有神的愤恨和使徒的权柄，恐怕信徒失去对基督的贞洁纯一（林后11:1-6）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保罗白白传福音给歌林多，并亏负其他教会，诚实谨守显明爱心（林后11:7-11）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毁谤使徒的是假使徒、行事诡诈，是撒旦的差役，装作光明仁义（林后11:12-15）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使徒保罗被迫好像愚顽人自夸，责备凭血气的自夸，要他们分辨（林后11:16-21）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保罗生于选民，蒙召作基督仆人，身体多受劳苦，常为教会挂心（林后11:22-33）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72" name="Google Shape;77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12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《哥林多后书》第九课   思考问题</a:t>
            </a:r>
            <a:endParaRPr/>
          </a:p>
        </p:txBody>
      </p:sp>
      <p:sp>
        <p:nvSpPr>
          <p:cNvPr id="774" name="Google Shape;774;p124"/>
          <p:cNvSpPr txBox="1"/>
          <p:nvPr/>
        </p:nvSpPr>
        <p:spPr>
          <a:xfrm>
            <a:off x="304400" y="920625"/>
            <a:ext cx="86601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保罗为何对信徒起愤恨？是否违背了神教导的、对信徒的爱？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保罗强调要对基督存纯一的心，是否对信徒要求太过严苛？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保罗见证自己是白白传福音给哥林多信徒，是为自己争名声吗？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保罗指出诋毁自己的人是假使徒、撒旦的差役，是否论断人？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撒旦装作光明的天使、撒旦的差役装作仁义，今天的教会还会出现吗？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使徒保罗为何讲自己如此多的忠心事奉？是为保护自己的名誉吗？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79" name="Google Shape;779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2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《哥林多后书》第九课   本课总结</a:t>
            </a:r>
            <a:endParaRPr/>
          </a:p>
        </p:txBody>
      </p:sp>
      <p:sp>
        <p:nvSpPr>
          <p:cNvPr id="781" name="Google Shape;781;p125"/>
          <p:cNvSpPr txBox="1"/>
          <p:nvPr/>
        </p:nvSpPr>
        <p:spPr>
          <a:xfrm>
            <a:off x="1115616" y="1046100"/>
            <a:ext cx="705678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反击哥林多教会中诋毁他太过严厉、缺乏爱心的人，指出他之所以严厉是要信徒持守对基督纯一的心，以免落入撒旦的陷阱。为了信徒切实接受教导，他重申自己使徒的身份，以生命见证自己的爱心，和作为基督的使徒无可质疑的事实。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786" name="Google Shape;786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12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《哥林多后书》第九课   应用回响</a:t>
            </a:r>
            <a:endParaRPr/>
          </a:p>
        </p:txBody>
      </p:sp>
      <p:sp>
        <p:nvSpPr>
          <p:cNvPr id="788" name="Google Shape;788;p126"/>
          <p:cNvSpPr txBox="1"/>
          <p:nvPr/>
        </p:nvSpPr>
        <p:spPr>
          <a:xfrm>
            <a:off x="107504" y="798942"/>
            <a:ext cx="8928992" cy="460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真正的爱心会关心信徒的（ ），真正的爱心更关心信徒的（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纯一的心使信徒能（ ）基督，纯一的心使信徒能（ ）撒旦。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神的仆人要持守（ ），神的仆人要持守（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抵挡神的假（ ）是来自撒旦，抵挡神的假（ ）是来自撒旦。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撒旦的攻击有激烈的逼迫，撒旦的攻击有美丽的（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信徒要努力（ ）真道，信徒要努力（  ）真道。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27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第十课：天堂启示，使徒权柄教导信徒（林后12章）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5" name="Google Shape;795;p127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21" name="Google Shape;42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作者, 时间和地点</a:t>
            </a:r>
            <a:endParaRPr/>
          </a:p>
        </p:txBody>
      </p:sp>
      <p:sp>
        <p:nvSpPr>
          <p:cNvPr id="423" name="Google Shape;423;p74"/>
          <p:cNvSpPr txBox="1"/>
          <p:nvPr/>
        </p:nvSpPr>
        <p:spPr>
          <a:xfrm>
            <a:off x="827584" y="1124744"/>
            <a:ext cx="7632848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书卷作者：使徒保罗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写作时间、地点：AD56，腓利比。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00" name="Google Shape;800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2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《哥林多后书》第十课   内容概述</a:t>
            </a:r>
            <a:endParaRPr/>
          </a:p>
        </p:txBody>
      </p:sp>
      <p:sp>
        <p:nvSpPr>
          <p:cNvPr id="802" name="Google Shape;802;p128"/>
          <p:cNvSpPr txBox="1"/>
          <p:nvPr/>
        </p:nvSpPr>
        <p:spPr>
          <a:xfrm>
            <a:off x="719572" y="920621"/>
            <a:ext cx="770485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知道自夸无益，不得已见证三层天的经历，并见证得到甚大的启示，被加一根刺防止自高，印证基督如何使用使徒。保罗被逼成为愚妄人，强调自己使徒的身份，和在各样的事情上显明的凭据。财物上的清洁反击人诋毁他是诡诈、用心计，强调是真诚的爱信徒，在基督里教导他们，不要陷入各样的罪中、不肯悔改，使保罗忧愁。</a:t>
            </a:r>
            <a:endParaRPr b="0" i="0" sz="40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07" name="Google Shape;807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29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《哥林多后书》第十课   内容大纲</a:t>
            </a:r>
            <a:endParaRPr/>
          </a:p>
        </p:txBody>
      </p:sp>
      <p:sp>
        <p:nvSpPr>
          <p:cNvPr id="809" name="Google Shape;809;p129"/>
          <p:cNvSpPr txBox="1"/>
          <p:nvPr/>
        </p:nvSpPr>
        <p:spPr>
          <a:xfrm>
            <a:off x="827584" y="770441"/>
            <a:ext cx="763284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使徒见证得基督的启示，被提到三层天，乐园里听到隐秘的言语（林后12:1-4）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保罗得到甚大的启示，也被加一根刺以防自高，见证基督的能力（林后12:5-10）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自己虽不算什么，却不在最大使徒之下，借着神能显出使徒凭据（林后12:11-13）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使徒去歌林多不为财，乃为信徒灵魂费财力，是没有诡诈的爱心（林后12:14-18）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保罗不为自己辩护，乃在基督里讲话造就信徒，为信徒生命忧心（林后12:19-21）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14" name="Google Shape;814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3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《哥林多后书》第十课   思考问题</a:t>
            </a:r>
            <a:endParaRPr/>
          </a:p>
        </p:txBody>
      </p:sp>
      <p:sp>
        <p:nvSpPr>
          <p:cNvPr id="816" name="Google Shape;816;p130"/>
          <p:cNvSpPr txBox="1"/>
          <p:nvPr/>
        </p:nvSpPr>
        <p:spPr>
          <a:xfrm>
            <a:off x="755576" y="525924"/>
            <a:ext cx="7632848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保罗有三层天的奇妙属灵经历，为何不得已才见证？而非大肆宣扬？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保罗得到的启示甚大，为何还要加刺给他受苦？是犯错得罪神吗？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保罗被主大大使用，也为主大大受苦，是否对他不公平？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使徒保罗为何一定要向哥林多信徒显出使徒的凭据，是强调资格吗？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保罗亲自建立的哥林多教会，为何还会出现犯各样犯罪、错误的情况？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21" name="Google Shape;821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3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《哥林多后书》第十课   本课总结</a:t>
            </a:r>
            <a:endParaRPr/>
          </a:p>
        </p:txBody>
      </p:sp>
      <p:sp>
        <p:nvSpPr>
          <p:cNvPr id="823" name="Google Shape;823;p131"/>
          <p:cNvSpPr txBox="1"/>
          <p:nvPr/>
        </p:nvSpPr>
        <p:spPr>
          <a:xfrm>
            <a:off x="1187624" y="769101"/>
            <a:ext cx="6552728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以三层天的经历印证自己使徒的权柄，也以刺的经历见证自己得到的真道启示甚大，并以此见证基督的大能。他也以神赐给的各样能力、生命见证表明使徒的凭据，并以钱财的态度显明清洁的心。这一切都是为了用基督里的话造就信徒，盼望信徒不至于落入各样的罪恶过犯当中，不肯悔改，成为自己的忧愁。</a:t>
            </a:r>
            <a:endParaRPr b="0" i="0" sz="3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28" name="Google Shape;8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3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《哥林多后书》第十课   应用回响</a:t>
            </a:r>
            <a:endParaRPr/>
          </a:p>
        </p:txBody>
      </p:sp>
      <p:sp>
        <p:nvSpPr>
          <p:cNvPr id="830" name="Google Shape;830;p132"/>
          <p:cNvSpPr txBox="1"/>
          <p:nvPr/>
        </p:nvSpPr>
        <p:spPr>
          <a:xfrm>
            <a:off x="755576" y="782121"/>
            <a:ext cx="7776864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信徒透过神迹建立（ ），信徒透过（ ）建立信心。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越被神使用就越被神开启，越被神使用就越被神（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信徒学习圣经的真理明白真道，信徒效法基督的（ ）明白真道。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使徒的凭据要向信徒见证真道，使徒的凭据要叫信徒（ ）真道。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传讲真道是传道人的本份，（ ）真道是信徒的本份。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33"/>
          <p:cNvSpPr txBox="1"/>
          <p:nvPr>
            <p:ph type="title"/>
          </p:nvPr>
        </p:nvSpPr>
        <p:spPr>
          <a:xfrm>
            <a:off x="683568" y="188640"/>
            <a:ext cx="792088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6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5400">
                <a:solidFill>
                  <a:srgbClr val="FFC000"/>
                </a:solidFill>
              </a:rPr>
              <a:t>《哥林多后书》</a:t>
            </a:r>
            <a:r>
              <a:rPr lang="zh-CN" sz="4800">
                <a:solidFill>
                  <a:srgbClr val="FFC000"/>
                </a:solidFill>
              </a:rPr>
              <a:t> 第十一课：靠神必胜，省察离恶作完全人（林后13章）</a:t>
            </a:r>
            <a:endParaRPr sz="24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37" name="Google Shape;837;p133"/>
          <p:cNvSpPr/>
          <p:nvPr/>
        </p:nvSpPr>
        <p:spPr>
          <a:xfrm>
            <a:off x="5004048" y="530864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FKai-SB"/>
              <a:buNone/>
            </a:pPr>
            <a:r>
              <a:rPr b="0" i="0" lang="zh-CN" sz="48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高路 牧师</a:t>
            </a:r>
            <a:endParaRPr b="0" i="0" sz="48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42" name="Google Shape;842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3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《哥林多后书》第十一课   内容概述</a:t>
            </a:r>
            <a:endParaRPr/>
          </a:p>
        </p:txBody>
      </p:sp>
      <p:sp>
        <p:nvSpPr>
          <p:cNvPr id="844" name="Google Shape;844;p134"/>
          <p:cNvSpPr txBox="1"/>
          <p:nvPr/>
        </p:nvSpPr>
        <p:spPr>
          <a:xfrm>
            <a:off x="719572" y="920621"/>
            <a:ext cx="770485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已经写信劝诫犯罪的信徒，再去那里的时候必不宽容犯罪的信徒。基督在信徒的身上不是软弱的，而是有大能。信徒要省察自己的信心，以基督的生命试验自己不是可弃绝的人，不作恶事，在真理中建立自己，追求作完全人，经历神的同在。。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49" name="Google Shape;849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13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《哥林多后书》第十一课   内容大纲</a:t>
            </a:r>
            <a:endParaRPr/>
          </a:p>
        </p:txBody>
      </p:sp>
      <p:sp>
        <p:nvSpPr>
          <p:cNvPr id="851" name="Google Shape;851;p135"/>
          <p:cNvSpPr txBox="1"/>
          <p:nvPr/>
        </p:nvSpPr>
        <p:spPr>
          <a:xfrm>
            <a:off x="827584" y="920621"/>
            <a:ext cx="763284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保罗再来的时候对犯罪的人必不宽容，因为靠基督能够胜过软弱（林后13:1-4）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要省察自己的信心、试验是否是可弃绝的，靠基督就不会作恶事（林后13:5-7）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人不能抵挡真理，只能建立真理作完全人，严厉责备是为造就人（林后13:8-10）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盼望信徒都喜乐、作完全人、彼此和睦，有神的同在，成为圣洁（林后13:11-14）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56" name="Google Shape;856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3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《哥林多后书》第十一课   思考问题</a:t>
            </a:r>
            <a:endParaRPr/>
          </a:p>
        </p:txBody>
      </p:sp>
      <p:sp>
        <p:nvSpPr>
          <p:cNvPr id="858" name="Google Shape;858;p136"/>
          <p:cNvSpPr txBox="1"/>
          <p:nvPr/>
        </p:nvSpPr>
        <p:spPr>
          <a:xfrm>
            <a:off x="222052" y="661518"/>
            <a:ext cx="889248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保罗再次去歌林多的时候，必不宽容犯罪的人，他会如何不宽容？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基督的能力在信徒的身上不是软弱的，为何有些信徒仍然软弱？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保罗为何要信徒时刻省察自己是否有信心？信主了还没有信心吗？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信徒为何要试验自己是否落入可弃绝的？如何可以做这样的试验？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凡事不能抵挡真理，只能扶助真理，信徒会抵挡真理吗？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仁爱和平的神必与信徒同在，这样的应许会实现在所有信徒身上吗？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63" name="Google Shape;863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3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《哥林多后书》第十一课   本课总结</a:t>
            </a:r>
            <a:endParaRPr/>
          </a:p>
        </p:txBody>
      </p:sp>
      <p:sp>
        <p:nvSpPr>
          <p:cNvPr id="865" name="Google Shape;865;p137"/>
          <p:cNvSpPr txBox="1"/>
          <p:nvPr/>
        </p:nvSpPr>
        <p:spPr>
          <a:xfrm>
            <a:off x="1187624" y="833242"/>
            <a:ext cx="655272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2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使徒保罗重申自己的使徒权柄以后，警诫哥林多犯罪的信徒要立刻悔改，以免面临保罗去到那里后的责罚。他教导信徒软弱不是犯罪的借口，因为基督是刚强的，基督的能力可以救人脱离罪。所以信徒要省察自己的信心，试验自己到底有没有基督的生命，好确信自己是得救的人，并在真理中建立自己的属灵生命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28" name="Google Shape;42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05724"/>
            <a:ext cx="9144000" cy="71000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在圣经中的地位: 生命之道的教导</a:t>
            </a:r>
            <a:endParaRPr/>
          </a:p>
        </p:txBody>
      </p:sp>
      <p:sp>
        <p:nvSpPr>
          <p:cNvPr id="430" name="Google Shape;430;p75"/>
          <p:cNvSpPr txBox="1"/>
          <p:nvPr/>
        </p:nvSpPr>
        <p:spPr>
          <a:xfrm>
            <a:off x="107504" y="692696"/>
            <a:ext cx="9144000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哥林多后书接续歌林多前书，对哥林多教会新情况的回应。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教导哥林多教会，信徒生命被建立，并提供典范。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圣徒生命建立的核心，要在基督里成为新造的人。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圣徒生命建立的要素，是信心所推动的顺从，和受苦心志。</a:t>
            </a:r>
            <a:endParaRPr b="0" i="0" sz="2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FKai-SB"/>
              <a:buAutoNum type="arabicParenR"/>
            </a:pPr>
            <a:r>
              <a:rPr b="0" i="0" lang="zh-CN" sz="2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信徒要对自己的信仰负责，持守真正的信心，不至落入被弃绝。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870" name="Google Shape;8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3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《哥林多后书》第十一课   应用回响</a:t>
            </a:r>
            <a:endParaRPr/>
          </a:p>
        </p:txBody>
      </p:sp>
      <p:sp>
        <p:nvSpPr>
          <p:cNvPr id="872" name="Google Shape;872;p138"/>
          <p:cNvSpPr txBox="1"/>
          <p:nvPr/>
        </p:nvSpPr>
        <p:spPr>
          <a:xfrm>
            <a:off x="192312" y="692696"/>
            <a:ext cx="8928992" cy="460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200" lvl="0" marL="13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神的宽容临到顺服的信徒，神的严厉临到（ ）的信徒。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基督的能力救人脱离罪的审判，基督的能力救人脱离罪的（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真正的信心必有外在的顺从，真正的信心必有（ ）的改变。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信心的得着叫人脱离审判，信心的回应使人免于（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信心的得着根植于上帝的拣选，生命的建立根植于（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3200" lvl="0" marL="1332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FKai-SB"/>
              <a:buAutoNum type="arabicParenR"/>
            </a:pPr>
            <a:r>
              <a:rPr b="0" i="0" lang="zh-CN" sz="2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神的同在使顺从的人得生命，神的同在使顺从的人得（ ）。</a:t>
            </a:r>
            <a:endParaRPr b="0" i="0" sz="24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35" name="Google Shape;43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  主题与主线</a:t>
            </a:r>
            <a:endParaRPr/>
          </a:p>
        </p:txBody>
      </p:sp>
      <p:sp>
        <p:nvSpPr>
          <p:cNvPr id="437" name="Google Shape;437;p76"/>
          <p:cNvSpPr txBox="1"/>
          <p:nvPr/>
        </p:nvSpPr>
        <p:spPr>
          <a:xfrm>
            <a:off x="143250" y="680425"/>
            <a:ext cx="88278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27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AutoNum type="arabicParenR"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主题：圣徒生命的建立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412750" lvl="0" marL="514350" marR="0" rtl="0" algn="l"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FKai-SB"/>
              <a:buAutoNum type="arabicParenR"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主线：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45720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(1)	使徒生命的见证（林后1-4章）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45720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(2)	信徒生命的建立（林后5-6章）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45720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(3)	信徒应有的回应（林后7-9章）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45720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(4)	使徒话语的权柄（林后10-12章）</a:t>
            </a:r>
            <a:endParaRPr b="0" i="0" sz="16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1" marL="457200" marR="0" rtl="0" algn="l">
              <a:spcBef>
                <a:spcPts val="480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(5)	使徒最后的警告（林后13章）</a:t>
            </a:r>
            <a:endParaRPr sz="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福音照片- 下载免费图片- Pixabay" id="442" name="Google Shape;44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7"/>
          <p:cNvSpPr txBox="1"/>
          <p:nvPr/>
        </p:nvSpPr>
        <p:spPr>
          <a:xfrm>
            <a:off x="-7144" y="0"/>
            <a:ext cx="9144000" cy="52322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《哥林多后书》第一课 特点</a:t>
            </a:r>
            <a:endParaRPr/>
          </a:p>
        </p:txBody>
      </p:sp>
      <p:sp>
        <p:nvSpPr>
          <p:cNvPr id="444" name="Google Shape;444;p77"/>
          <p:cNvSpPr txBox="1"/>
          <p:nvPr/>
        </p:nvSpPr>
        <p:spPr>
          <a:xfrm>
            <a:off x="683568" y="861434"/>
            <a:ext cx="8064896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以使徒以自己生命的见证，诠释十字架的福音。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以信徒的生命更新为核心，教导得到真正圣徒生命的救恩之道。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以信徒生活的回应，推动信徒真正活在福音的真道里面，以建立圣徒的生命。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以使徒的权柄，宣告所传讲的生命之道才是真正的福音真理。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arenR"/>
            </a:pPr>
            <a:r>
              <a:rPr b="0" i="0" lang="zh-CN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信徒必须省察自己是否真正具备圣徒的信心，并且切实地活出生命的见证。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